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mailto:syrgyt@sergievsk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sergievsk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964488" cy="1470025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/>
              <a:t>Сельское поселение Сургут</a:t>
            </a:r>
            <a:br>
              <a:rPr lang="ru-RU" sz="4800" b="1" dirty="0" smtClean="0"/>
            </a:br>
            <a:r>
              <a:rPr lang="ru-RU" sz="4800" b="1" dirty="0" smtClean="0"/>
              <a:t>муниципального района Сергиевский Самарской области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844824"/>
            <a:ext cx="6400800" cy="17526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Конкурс «Лучшая муниципальная практика»</a:t>
            </a:r>
            <a:endParaRPr lang="ru-RU" sz="3600" dirty="0" smtClean="0">
              <a:solidFill>
                <a:schemeClr val="tx1"/>
              </a:solidFill>
            </a:endParaRPr>
          </a:p>
          <a:p>
            <a:r>
              <a:rPr lang="ru-RU" sz="3600" b="1" dirty="0" smtClean="0">
                <a:solidFill>
                  <a:schemeClr val="tx1"/>
                </a:solidFill>
              </a:rPr>
              <a:t>Номинация «Обеспечение эффективной обратной связи с жителями муниципальных образований»</a:t>
            </a:r>
            <a:endParaRPr lang="ru-RU" sz="3600" dirty="0" smtClean="0">
              <a:solidFill>
                <a:schemeClr val="tx1"/>
              </a:solidFill>
            </a:endParaRPr>
          </a:p>
          <a:p>
            <a:endParaRPr lang="ru-RU" sz="3600" dirty="0" smtClean="0"/>
          </a:p>
          <a:p>
            <a:r>
              <a:rPr lang="ru-RU" sz="3600" dirty="0" smtClean="0">
                <a:solidFill>
                  <a:schemeClr val="tx1"/>
                </a:solidFill>
              </a:rPr>
              <a:t>2020 год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На территории сельского поселения Сургут так же активно развивались общественные инициативы: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916832"/>
            <a:ext cx="5076056" cy="49411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Было продолжено строительство парка по ул. Первомайская в рамках губернаторского проекта «</a:t>
            </a:r>
            <a:r>
              <a:rPr lang="ru-RU" dirty="0" err="1" smtClean="0"/>
              <a:t>СОдействие</a:t>
            </a:r>
            <a:r>
              <a:rPr lang="ru-RU" dirty="0" smtClean="0"/>
              <a:t>»</a:t>
            </a:r>
          </a:p>
          <a:p>
            <a:pPr>
              <a:buNone/>
            </a:pPr>
            <a:r>
              <a:rPr lang="ru-RU" dirty="0" smtClean="0"/>
              <a:t>Силами жителей созданы детские и спортивные площадки на ул. Спортивная и пер. Строителей</a:t>
            </a:r>
          </a:p>
          <a:p>
            <a:pPr>
              <a:buNone/>
            </a:pPr>
            <a:r>
              <a:rPr lang="ru-RU" dirty="0" smtClean="0"/>
              <a:t>Благоустроен пляж</a:t>
            </a:r>
            <a:endParaRPr lang="ru-RU" dirty="0"/>
          </a:p>
        </p:txBody>
      </p:sp>
      <p:pic>
        <p:nvPicPr>
          <p:cNvPr id="22530" name="Picture 2" descr="C:\Users\user\Desktop\Фото\DSC_0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3780420" cy="2520280"/>
          </a:xfrm>
          <a:prstGeom prst="rect">
            <a:avLst/>
          </a:prstGeom>
          <a:noFill/>
        </p:spPr>
      </p:pic>
      <p:pic>
        <p:nvPicPr>
          <p:cNvPr id="22531" name="Picture 3" descr="C:\Users\user\Desktop\Фото\DSC_0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365104"/>
            <a:ext cx="3779912" cy="2519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Алгоритм системы обратной связи: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251520" y="1268760"/>
            <a:ext cx="2448272" cy="20882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Предварительное обсуждение с «агентами изменений»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2843808" y="1340768"/>
            <a:ext cx="2448272" cy="20882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Разработка плана по вовлечению жителей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5508104" y="1412776"/>
            <a:ext cx="2952328" cy="20882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Вовлечение жителей через индивидуальные и коллективные встречи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7092280" y="3789040"/>
            <a:ext cx="2051720" cy="1512168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Выделение актива жителей</a:t>
            </a:r>
            <a:endParaRPr lang="ru-RU" dirty="0"/>
          </a:p>
        </p:txBody>
      </p:sp>
      <p:sp>
        <p:nvSpPr>
          <p:cNvPr id="13" name="Стрелка влево 12"/>
          <p:cNvSpPr/>
          <p:nvPr/>
        </p:nvSpPr>
        <p:spPr>
          <a:xfrm>
            <a:off x="6156176" y="5129808"/>
            <a:ext cx="2808312" cy="1728192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Определение последовательности реализации объектов</a:t>
            </a:r>
            <a:endParaRPr lang="ru-RU" dirty="0"/>
          </a:p>
        </p:txBody>
      </p:sp>
      <p:sp>
        <p:nvSpPr>
          <p:cNvPr id="14" name="Стрелка влево 13"/>
          <p:cNvSpPr/>
          <p:nvPr/>
        </p:nvSpPr>
        <p:spPr>
          <a:xfrm>
            <a:off x="3275856" y="5129808"/>
            <a:ext cx="2808312" cy="1728192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Мониторинг дополнительных источников средств</a:t>
            </a:r>
            <a:endParaRPr lang="ru-RU" dirty="0"/>
          </a:p>
        </p:txBody>
      </p:sp>
      <p:sp>
        <p:nvSpPr>
          <p:cNvPr id="15" name="Стрелка влево 14"/>
          <p:cNvSpPr/>
          <p:nvPr/>
        </p:nvSpPr>
        <p:spPr>
          <a:xfrm>
            <a:off x="395536" y="5129808"/>
            <a:ext cx="2808312" cy="1728192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Освещение реализованных проектов</a:t>
            </a:r>
            <a:endParaRPr lang="ru-RU" dirty="0"/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1763688" y="4077072"/>
            <a:ext cx="5544616" cy="1080120"/>
          </a:xfrm>
          <a:prstGeom prst="curved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Особенности практики сельского поселения Сургут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556792"/>
            <a:ext cx="5076056" cy="494116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Возможности:</a:t>
            </a:r>
          </a:p>
          <a:p>
            <a:pPr>
              <a:buNone/>
            </a:pPr>
            <a:r>
              <a:rPr lang="ru-RU" dirty="0" smtClean="0"/>
              <a:t>Построение «горизонтальных» связей среди жителей</a:t>
            </a:r>
          </a:p>
          <a:p>
            <a:pPr>
              <a:buNone/>
            </a:pPr>
            <a:r>
              <a:rPr lang="ru-RU" dirty="0" smtClean="0"/>
              <a:t>Налаживание взаимодействия жителей, предпринимателей, органов местного самоуправления и т.п.</a:t>
            </a:r>
          </a:p>
          <a:p>
            <a:pPr>
              <a:buNone/>
            </a:pPr>
            <a:r>
              <a:rPr lang="ru-RU" b="1" dirty="0" smtClean="0"/>
              <a:t>Риски:</a:t>
            </a:r>
          </a:p>
          <a:p>
            <a:pPr>
              <a:buNone/>
            </a:pPr>
            <a:r>
              <a:rPr lang="ru-RU" dirty="0" smtClean="0"/>
              <a:t>Необходимость последовательной реализации практики в течение нескольких лет</a:t>
            </a:r>
          </a:p>
          <a:p>
            <a:pPr>
              <a:buNone/>
            </a:pPr>
            <a:r>
              <a:rPr lang="ru-RU" dirty="0" smtClean="0"/>
              <a:t>Развитие бизнеса на территории поселения</a:t>
            </a:r>
            <a:endParaRPr lang="ru-RU" dirty="0"/>
          </a:p>
        </p:txBody>
      </p:sp>
      <p:pic>
        <p:nvPicPr>
          <p:cNvPr id="23554" name="Picture 2" descr="https://sun9-5.userapi.com/c858216/v858216117/1e0328/ynN9yntFtQ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Налаживание механизма обратной связи по созданию объектов досуга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556792"/>
            <a:ext cx="5076056" cy="49411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Позволяет не только привлечь дополнительные ресурсы на создание объектов досуга (в том числе ресурсы жителей), но и вовлечь жителей в сохранение созданных объектов</a:t>
            </a:r>
            <a:endParaRPr lang="ru-RU" dirty="0"/>
          </a:p>
        </p:txBody>
      </p:sp>
      <p:pic>
        <p:nvPicPr>
          <p:cNvPr id="25602" name="Picture 2" descr="C:\Users\user\Desktop\ЦОО\Лучшая муниципальная практика\Связь с общественностью\9EydbvBbj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4130610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Контактное лицо по реализации практики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1628800"/>
            <a:ext cx="5076056" cy="49411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Содомов </a:t>
            </a:r>
          </a:p>
          <a:p>
            <a:pPr>
              <a:buNone/>
            </a:pPr>
            <a:r>
              <a:rPr lang="ru-RU" b="1" dirty="0" smtClean="0"/>
              <a:t>Сергей Александрович</a:t>
            </a:r>
          </a:p>
          <a:p>
            <a:pPr>
              <a:buNone/>
            </a:pPr>
            <a:r>
              <a:rPr lang="ru-RU" dirty="0" smtClean="0"/>
              <a:t>Глава с.п. Сургут муниципального района Сергиевский</a:t>
            </a:r>
          </a:p>
          <a:p>
            <a:pPr>
              <a:buNone/>
            </a:pPr>
            <a:r>
              <a:rPr lang="ru-RU" dirty="0" smtClean="0"/>
              <a:t>8 (84655) 2-59-73 </a:t>
            </a:r>
            <a:r>
              <a:rPr lang="ru-RU" dirty="0" err="1" smtClean="0">
                <a:hlinkClick r:id="rId2"/>
              </a:rPr>
              <a:t>syrgyt@sergievsk.ru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6626" name="AutoShape 2" descr="https://sergiev.samgd.ru/upload/images/82000/82453/%D0%A1%D0%B0%D0%B4%D0%BE%D0%BC%D0%BE%D0%B2%20-%20%D0%BA%D0%BE%D0%BF%D0%B8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8" name="Picture 4" descr="https://sergiev.samgd.ru/upload/images/82000/82453/%D0%A1%D0%B0%D0%B4%D0%BE%D0%BC%D0%BE%D0%B2%20-%20%D0%BA%D0%BE%D0%BF%D0%B8%D1%8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2517124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Муниципальный район Сергиевский Самарской области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556792"/>
            <a:ext cx="5220072" cy="530120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Площадь района  составляет 2749,3 кв. км.</a:t>
            </a:r>
          </a:p>
          <a:p>
            <a:r>
              <a:rPr lang="ru-RU" dirty="0" smtClean="0"/>
              <a:t>Сергиевский район объединяет 68 населенных пунктов, 16 сельских поселений и 1 городское поселение Суходол.</a:t>
            </a:r>
          </a:p>
          <a:p>
            <a:r>
              <a:rPr lang="ru-RU" dirty="0" smtClean="0"/>
              <a:t>Численность населения района по данным </a:t>
            </a:r>
            <a:r>
              <a:rPr lang="ru-RU" dirty="0" err="1" smtClean="0"/>
              <a:t>Самарастат</a:t>
            </a:r>
            <a:r>
              <a:rPr lang="ru-RU" dirty="0" smtClean="0"/>
              <a:t> на 1 января 2019 года составила</a:t>
            </a:r>
            <a:r>
              <a:rPr lang="ru-RU" b="1" dirty="0" smtClean="0"/>
              <a:t> 44896</a:t>
            </a:r>
            <a:r>
              <a:rPr lang="ru-RU" dirty="0" smtClean="0"/>
              <a:t> человек.</a:t>
            </a:r>
          </a:p>
          <a:p>
            <a:r>
              <a:rPr lang="ru-RU" dirty="0" smtClean="0"/>
              <a:t>По данным Статистического регистра на 1 января 2019 года количество предприятий и организаций всех форм собственности по Сергиевскому району составило 379 ед.</a:t>
            </a:r>
          </a:p>
          <a:p>
            <a:r>
              <a:rPr lang="ru-RU" dirty="0" smtClean="0"/>
              <a:t>Количество жителей, обладающих активным  избирательным правом </a:t>
            </a:r>
          </a:p>
          <a:p>
            <a:pPr>
              <a:buNone/>
            </a:pPr>
            <a:r>
              <a:rPr lang="ru-RU" b="1" dirty="0" smtClean="0"/>
              <a:t>      35 089</a:t>
            </a:r>
            <a:r>
              <a:rPr lang="ru-RU" dirty="0" smtClean="0"/>
              <a:t> человек</a:t>
            </a:r>
            <a:endParaRPr lang="ru-RU" dirty="0"/>
          </a:p>
        </p:txBody>
      </p:sp>
      <p:pic>
        <p:nvPicPr>
          <p:cNvPr id="1026" name="Picture 2" descr="http://www.sergievsk.ru/ufiles/Image/News/kart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3840427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Структура органов власти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0" y="1340768"/>
            <a:ext cx="6732240" cy="551723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Высшее должностное лицо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Глава муниципального района Сергиевский</a:t>
            </a:r>
          </a:p>
          <a:p>
            <a:pPr>
              <a:buNone/>
            </a:pPr>
            <a:r>
              <a:rPr lang="ru-RU" b="1" dirty="0" smtClean="0"/>
              <a:t>Структура управления:</a:t>
            </a:r>
          </a:p>
          <a:p>
            <a:pPr>
              <a:buNone/>
            </a:pPr>
            <a:r>
              <a:rPr lang="ru-RU" dirty="0" smtClean="0"/>
              <a:t>Районное собрание представителей муниципального района </a:t>
            </a:r>
            <a:r>
              <a:rPr lang="ru-RU" dirty="0" smtClean="0"/>
              <a:t>Сергиевский</a:t>
            </a:r>
          </a:p>
          <a:p>
            <a:pPr>
              <a:buNone/>
            </a:pPr>
            <a:r>
              <a:rPr lang="ru-RU" dirty="0" smtClean="0"/>
              <a:t>Глава муниципального района Сергиевский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Администрация </a:t>
            </a:r>
            <a:r>
              <a:rPr lang="ru-RU" dirty="0" smtClean="0"/>
              <a:t>муниципального района </a:t>
            </a:r>
            <a:r>
              <a:rPr lang="ru-RU" dirty="0" smtClean="0"/>
              <a:t>Сергиевский</a:t>
            </a:r>
          </a:p>
          <a:p>
            <a:pPr>
              <a:buNone/>
            </a:pPr>
            <a:r>
              <a:rPr lang="ru-RU" dirty="0" smtClean="0"/>
              <a:t>Контрольно-ревизионное управление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Политические </a:t>
            </a:r>
            <a:r>
              <a:rPr lang="ru-RU" b="1" dirty="0" smtClean="0"/>
              <a:t>партии:</a:t>
            </a:r>
          </a:p>
          <a:p>
            <a:pPr>
              <a:buNone/>
            </a:pPr>
            <a:r>
              <a:rPr lang="ru-RU" dirty="0" smtClean="0"/>
              <a:t>Единая Россия, КПРФ, ЛДПР, </a:t>
            </a:r>
            <a:r>
              <a:rPr lang="ru-RU" dirty="0" smtClean="0"/>
              <a:t>Справедливая Россия, Яблоко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Избирательная система:</a:t>
            </a:r>
          </a:p>
          <a:p>
            <a:pPr>
              <a:buNone/>
            </a:pPr>
            <a:r>
              <a:rPr lang="ru-RU" dirty="0" smtClean="0"/>
              <a:t>мажоритарная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Герб - копия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2220595" cy="3028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mtClean="0"/>
              <a:t>Активность жителей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0" y="1340768"/>
            <a:ext cx="6732240" cy="551723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В 2019 году проведено: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24</a:t>
            </a:r>
            <a:r>
              <a:rPr lang="ru-RU" dirty="0" smtClean="0"/>
              <a:t> схода – </a:t>
            </a:r>
            <a:r>
              <a:rPr lang="ru-RU" b="1" dirty="0" smtClean="0"/>
              <a:t>2598</a:t>
            </a:r>
            <a:r>
              <a:rPr lang="ru-RU" dirty="0" smtClean="0"/>
              <a:t> жителя района приняли участие</a:t>
            </a:r>
          </a:p>
          <a:p>
            <a:pPr>
              <a:buNone/>
            </a:pPr>
            <a:r>
              <a:rPr lang="ru-RU" u="sng" dirty="0" smtClean="0"/>
              <a:t>Во всех сходах приняли участие Глава муниципального района Сергиевский и/или Председателя районного собрания представителей</a:t>
            </a:r>
          </a:p>
          <a:p>
            <a:pPr>
              <a:buNone/>
            </a:pPr>
            <a:r>
              <a:rPr lang="ru-RU" b="1" dirty="0" smtClean="0"/>
              <a:t>4</a:t>
            </a:r>
            <a:r>
              <a:rPr lang="ru-RU" dirty="0" smtClean="0"/>
              <a:t> собрания  - </a:t>
            </a:r>
            <a:r>
              <a:rPr lang="ru-RU" b="1" dirty="0" smtClean="0"/>
              <a:t>161</a:t>
            </a:r>
            <a:r>
              <a:rPr lang="ru-RU" dirty="0" smtClean="0"/>
              <a:t> житель обсуждали общественные инициативы</a:t>
            </a:r>
          </a:p>
          <a:p>
            <a:pPr>
              <a:buNone/>
            </a:pPr>
            <a:r>
              <a:rPr lang="ru-RU" b="1" dirty="0" smtClean="0"/>
              <a:t>1</a:t>
            </a:r>
            <a:r>
              <a:rPr lang="ru-RU" dirty="0" smtClean="0"/>
              <a:t> конференция (августовская педагогическая конференция) </a:t>
            </a:r>
            <a:r>
              <a:rPr lang="ru-RU" smtClean="0"/>
              <a:t>– </a:t>
            </a:r>
            <a:r>
              <a:rPr lang="ru-RU" b="1" smtClean="0"/>
              <a:t>121</a:t>
            </a:r>
            <a:r>
              <a:rPr lang="ru-RU" smtClean="0"/>
              <a:t> педагог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Проведено </a:t>
            </a:r>
            <a:r>
              <a:rPr lang="ru-RU" b="1" dirty="0" smtClean="0"/>
              <a:t>2</a:t>
            </a:r>
            <a:r>
              <a:rPr lang="ru-RU" dirty="0" smtClean="0"/>
              <a:t> опроса граждан по организации культурно-массового досуга – </a:t>
            </a:r>
            <a:r>
              <a:rPr lang="ru-RU" b="1" dirty="0" smtClean="0"/>
              <a:t>2896</a:t>
            </a:r>
            <a:r>
              <a:rPr lang="ru-RU" dirty="0" smtClean="0"/>
              <a:t> жителей приняли участие в опросе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6386" name="Picture 2" descr="https://pbs.twimg.com/media/DXmqOdHXUAITIk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2404441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Заседания районного собрания представителей являются открытыми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340768"/>
            <a:ext cx="5076056" cy="551723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В 2019 году проведено: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Проведено </a:t>
            </a:r>
            <a:r>
              <a:rPr lang="ru-RU" b="1" dirty="0" smtClean="0"/>
              <a:t>16</a:t>
            </a:r>
            <a:r>
              <a:rPr lang="ru-RU" dirty="0" smtClean="0"/>
              <a:t> заседаний Районного собрания представителей</a:t>
            </a:r>
          </a:p>
          <a:p>
            <a:pPr>
              <a:buNone/>
            </a:pPr>
            <a:r>
              <a:rPr lang="ru-RU" dirty="0" smtClean="0"/>
              <a:t>Проведено </a:t>
            </a:r>
            <a:r>
              <a:rPr lang="ru-RU" b="1" dirty="0" smtClean="0"/>
              <a:t>4</a:t>
            </a:r>
            <a:r>
              <a:rPr lang="ru-RU" dirty="0" smtClean="0"/>
              <a:t> общественных слушания</a:t>
            </a:r>
          </a:p>
          <a:p>
            <a:pPr>
              <a:buNone/>
            </a:pPr>
            <a:r>
              <a:rPr lang="ru-RU" dirty="0" smtClean="0"/>
              <a:t>На сайте администрации муниципального района Сергиевский размещено </a:t>
            </a:r>
            <a:r>
              <a:rPr lang="ru-RU" b="1" dirty="0" smtClean="0"/>
              <a:t>407</a:t>
            </a:r>
            <a:r>
              <a:rPr lang="ru-RU" dirty="0" smtClean="0"/>
              <a:t> нормативно-правовых акта </a:t>
            </a:r>
            <a:r>
              <a:rPr lang="ru-RU" sz="2600" dirty="0" smtClean="0"/>
              <a:t>(</a:t>
            </a:r>
            <a:r>
              <a:rPr lang="en-US" sz="2600" dirty="0" smtClean="0">
                <a:hlinkClick r:id="rId2"/>
              </a:rPr>
              <a:t>http://www.sergievsk.ru/</a:t>
            </a:r>
            <a:r>
              <a:rPr lang="ru-RU" sz="2600" dirty="0" smtClean="0"/>
              <a:t>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5362" name="Picture 2" descr="http://www.sergievsk.ru/ufiles-2015/image/2016/March/o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4082131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Жители района обращаются в органы местного самоуправления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340768"/>
            <a:ext cx="5076056" cy="551723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852</a:t>
            </a:r>
            <a:r>
              <a:rPr lang="ru-RU" dirty="0" smtClean="0"/>
              <a:t> обращения граждан из них </a:t>
            </a:r>
            <a:r>
              <a:rPr lang="ru-RU" b="1" dirty="0" smtClean="0"/>
              <a:t>96</a:t>
            </a:r>
            <a:r>
              <a:rPr lang="ru-RU" dirty="0" smtClean="0"/>
              <a:t> в электронном виде (в том числе через </a:t>
            </a:r>
            <a:r>
              <a:rPr lang="ru-RU" dirty="0" err="1" smtClean="0"/>
              <a:t>онлайн-приемную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b="1" dirty="0" smtClean="0"/>
              <a:t>7</a:t>
            </a:r>
            <a:r>
              <a:rPr lang="ru-RU" dirty="0" smtClean="0"/>
              <a:t> приемов провел Глава муниципального района Сергиевский</a:t>
            </a:r>
          </a:p>
          <a:p>
            <a:pPr>
              <a:buNone/>
            </a:pPr>
            <a:r>
              <a:rPr lang="ru-RU" dirty="0" smtClean="0"/>
              <a:t>Активно ведется отслеживание обращений граждан в социальных сетях. Всего </a:t>
            </a:r>
            <a:r>
              <a:rPr lang="ru-RU" b="1" dirty="0" smtClean="0"/>
              <a:t>922</a:t>
            </a:r>
            <a:r>
              <a:rPr lang="ru-RU" dirty="0" smtClean="0"/>
              <a:t> вопроса.</a:t>
            </a:r>
            <a:endParaRPr lang="ru-RU" dirty="0"/>
          </a:p>
        </p:txBody>
      </p:sp>
      <p:pic>
        <p:nvPicPr>
          <p:cNvPr id="18434" name="Picture 2" descr="http://www.sergievsk.ru/ufiles-2015/image/2018/May/IMG_9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4139038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Представленные общественные институты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340768"/>
            <a:ext cx="5076056" cy="551723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Общественное собрание муниципального района Сергиевский</a:t>
            </a:r>
          </a:p>
          <a:p>
            <a:pPr>
              <a:buNone/>
            </a:pPr>
            <a:r>
              <a:rPr lang="ru-RU" dirty="0" smtClean="0"/>
              <a:t>Молодежный парламент</a:t>
            </a:r>
          </a:p>
          <a:p>
            <a:pPr>
              <a:buNone/>
            </a:pPr>
            <a:r>
              <a:rPr lang="ru-RU" dirty="0" smtClean="0"/>
              <a:t>Молодежный межэтнический совет</a:t>
            </a:r>
          </a:p>
          <a:p>
            <a:pPr>
              <a:buNone/>
            </a:pPr>
            <a:r>
              <a:rPr lang="ru-RU" dirty="0" smtClean="0"/>
              <a:t>На территории района действуют </a:t>
            </a:r>
            <a:r>
              <a:rPr lang="ru-RU" b="1" dirty="0" smtClean="0"/>
              <a:t>12</a:t>
            </a:r>
            <a:r>
              <a:rPr lang="ru-RU" dirty="0" smtClean="0"/>
              <a:t> зарегистрированных социально ориентированных некоммерческих организаций (СОНКО) и </a:t>
            </a:r>
            <a:r>
              <a:rPr lang="ru-RU" b="1" dirty="0" smtClean="0"/>
              <a:t>58</a:t>
            </a:r>
            <a:r>
              <a:rPr lang="ru-RU" dirty="0" smtClean="0"/>
              <a:t> общественных объединений</a:t>
            </a:r>
            <a:endParaRPr lang="ru-RU" dirty="0"/>
          </a:p>
        </p:txBody>
      </p:sp>
      <p:pic>
        <p:nvPicPr>
          <p:cNvPr id="19458" name="Picture 2" descr="http://sonko.samregion.ru/sites/default/files/news/photos/02_1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76872"/>
            <a:ext cx="3995936" cy="2911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Жители района активно участвуют в общественной жизни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412776"/>
            <a:ext cx="5076056" cy="544522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В Сергиевском районе проживают полуфиналист конкурса «Лидеры России» в 2019 году и финалист конкурса «Добровольцы России – 2019»</a:t>
            </a:r>
          </a:p>
          <a:p>
            <a:pPr>
              <a:buNone/>
            </a:pPr>
            <a:r>
              <a:rPr lang="ru-RU" dirty="0" smtClean="0"/>
              <a:t>Жители активно принимают участие в традиционных мероприятиях «Яблочный </a:t>
            </a:r>
            <a:r>
              <a:rPr lang="ru-RU" dirty="0" err="1" smtClean="0"/>
              <a:t>фест</a:t>
            </a:r>
            <a:r>
              <a:rPr lang="ru-RU" dirty="0" smtClean="0"/>
              <a:t>», «Казачий холм», а так же государственных праздников</a:t>
            </a:r>
            <a:endParaRPr lang="ru-RU" dirty="0"/>
          </a:p>
        </p:txBody>
      </p:sp>
      <p:pic>
        <p:nvPicPr>
          <p:cNvPr id="20482" name="Picture 2" descr="https://sun9-38.userapi.com/c855636/v855636792/d0840/gYdDqc0vPX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4104455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В 2019 году активно развивались общественные инициативы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700808"/>
            <a:ext cx="5076056" cy="544522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2</a:t>
            </a:r>
            <a:r>
              <a:rPr lang="ru-RU" dirty="0" smtClean="0"/>
              <a:t> СОНКО получили гранты Фонда президентских грантов</a:t>
            </a:r>
          </a:p>
          <a:p>
            <a:pPr>
              <a:buNone/>
            </a:pPr>
            <a:r>
              <a:rPr lang="ru-RU" b="1" dirty="0" smtClean="0"/>
              <a:t>1</a:t>
            </a:r>
            <a:r>
              <a:rPr lang="ru-RU" dirty="0" smtClean="0"/>
              <a:t> СОНКО стала победителем регионального конкурса проектов</a:t>
            </a:r>
          </a:p>
          <a:p>
            <a:pPr>
              <a:buNone/>
            </a:pPr>
            <a:r>
              <a:rPr lang="ru-RU" b="1" dirty="0" smtClean="0"/>
              <a:t>2</a:t>
            </a:r>
            <a:r>
              <a:rPr lang="ru-RU" dirty="0" smtClean="0"/>
              <a:t> общественные инициативы были поддержаны в рамках Губернаторского проекта «</a:t>
            </a:r>
            <a:r>
              <a:rPr lang="ru-RU" dirty="0" err="1" smtClean="0"/>
              <a:t>СОдействие</a:t>
            </a:r>
            <a:r>
              <a:rPr lang="ru-RU" dirty="0" smtClean="0"/>
              <a:t>»</a:t>
            </a:r>
          </a:p>
          <a:p>
            <a:pPr>
              <a:buNone/>
            </a:pPr>
            <a:r>
              <a:rPr lang="ru-RU" b="1" dirty="0" smtClean="0"/>
              <a:t>3</a:t>
            </a:r>
            <a:r>
              <a:rPr lang="ru-RU" dirty="0" smtClean="0"/>
              <a:t> проекта поддержаны в рамках конкурса социальных и культурных проектов ПАО «</a:t>
            </a:r>
            <a:r>
              <a:rPr lang="ru-RU" dirty="0" err="1" smtClean="0"/>
              <a:t>Лукойл</a:t>
            </a:r>
            <a:r>
              <a:rPr lang="ru-RU" dirty="0" smtClean="0"/>
              <a:t>»</a:t>
            </a:r>
          </a:p>
          <a:p>
            <a:pPr>
              <a:buNone/>
            </a:pPr>
            <a:r>
              <a:rPr lang="ru-RU" b="1" dirty="0" smtClean="0"/>
              <a:t>1</a:t>
            </a:r>
            <a:r>
              <a:rPr lang="ru-RU" dirty="0" smtClean="0"/>
              <a:t> проект поддержан в рамках конкурса «Культурная мозаика малых городов и сел»</a:t>
            </a:r>
          </a:p>
          <a:p>
            <a:pPr>
              <a:buNone/>
            </a:pPr>
            <a:r>
              <a:rPr lang="ru-RU" b="1" dirty="0" smtClean="0"/>
              <a:t>1</a:t>
            </a:r>
            <a:r>
              <a:rPr lang="ru-RU" dirty="0" smtClean="0"/>
              <a:t> проект поддержан Фондом Прохорова </a:t>
            </a:r>
          </a:p>
          <a:p>
            <a:pPr>
              <a:buNone/>
            </a:pPr>
            <a:r>
              <a:rPr lang="ru-RU" b="1" dirty="0" smtClean="0"/>
              <a:t>1</a:t>
            </a:r>
            <a:r>
              <a:rPr lang="ru-RU" dirty="0" smtClean="0"/>
              <a:t> проект поддержан в рамках конкурса </a:t>
            </a:r>
            <a:r>
              <a:rPr lang="ru-RU" dirty="0" err="1" smtClean="0"/>
              <a:t>физлиц</a:t>
            </a:r>
            <a:r>
              <a:rPr lang="ru-RU" dirty="0" smtClean="0"/>
              <a:t> </a:t>
            </a:r>
            <a:r>
              <a:rPr lang="ru-RU" dirty="0" err="1" smtClean="0"/>
              <a:t>Росмолодежи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Всего удалось привлечь </a:t>
            </a:r>
            <a:r>
              <a:rPr lang="ru-RU" b="1" dirty="0" smtClean="0"/>
              <a:t>более 5 000 000 рублей</a:t>
            </a:r>
            <a:r>
              <a:rPr lang="ru-RU" dirty="0" smtClean="0"/>
              <a:t> на реализацию общественных инициатив</a:t>
            </a:r>
            <a:endParaRPr lang="ru-RU" dirty="0"/>
          </a:p>
        </p:txBody>
      </p:sp>
      <p:pic>
        <p:nvPicPr>
          <p:cNvPr id="21506" name="Picture 2" descr="https://sun9-54.userapi.com/c854328/v854328508/1a0fdb/HuXOs9MsOo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988840"/>
            <a:ext cx="4032447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632</Words>
  <Application>Microsoft Office PowerPoint</Application>
  <PresentationFormat>Экран (4:3)</PresentationFormat>
  <Paragraphs>83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Сельское поселение Сургут муниципального района Сергиевский Самарской области</vt:lpstr>
      <vt:lpstr>Муниципальный район Сергиевский Самарской области</vt:lpstr>
      <vt:lpstr>Структура органов власти</vt:lpstr>
      <vt:lpstr>Активность жителей</vt:lpstr>
      <vt:lpstr>Заседания районного собрания представителей являются открытыми</vt:lpstr>
      <vt:lpstr>Жители района обращаются в органы местного самоуправления</vt:lpstr>
      <vt:lpstr>Представленные общественные институты</vt:lpstr>
      <vt:lpstr>Жители района активно участвуют в общественной жизни </vt:lpstr>
      <vt:lpstr>В 2019 году активно развивались общественные инициативы</vt:lpstr>
      <vt:lpstr>На территории сельского поселения Сургут так же активно развивались общественные инициативы:</vt:lpstr>
      <vt:lpstr>Алгоритм системы обратной связи:</vt:lpstr>
      <vt:lpstr>Особенности практики сельского поселения Сургут</vt:lpstr>
      <vt:lpstr>Налаживание механизма обратной связи по созданию объектов досуга</vt:lpstr>
      <vt:lpstr>Контактное лицо по реализации практики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Сельское поселение Сургут</dc:title>
  <dc:creator>user</dc:creator>
  <cp:lastModifiedBy>user</cp:lastModifiedBy>
  <cp:revision>24</cp:revision>
  <dcterms:created xsi:type="dcterms:W3CDTF">2020-04-27T17:26:35Z</dcterms:created>
  <dcterms:modified xsi:type="dcterms:W3CDTF">2020-07-21T07:30:10Z</dcterms:modified>
</cp:coreProperties>
</file>